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60" r:id="rId1"/>
  </p:sldMasterIdLst>
  <p:notesMasterIdLst>
    <p:notesMasterId r:id="rId12"/>
  </p:notesMasterIdLst>
  <p:sldIdLst>
    <p:sldId id="256" r:id="rId2"/>
    <p:sldId id="257" r:id="rId3"/>
    <p:sldId id="258" r:id="rId4"/>
    <p:sldId id="259" r:id="rId5"/>
    <p:sldId id="260" r:id="rId6"/>
    <p:sldId id="262" r:id="rId7"/>
    <p:sldId id="263" r:id="rId8"/>
    <p:sldId id="267" r:id="rId9"/>
    <p:sldId id="268" r:id="rId10"/>
    <p:sldId id="269"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Helvetica Neue" panose="020B0604020202020204" charset="0"/>
      <p:regular r:id="rId19"/>
      <p:bold r:id="rId20"/>
      <p:italic r:id="rId21"/>
      <p:boldItalic r:id="rId22"/>
    </p:embeddedFont>
    <p:embeddedFont>
      <p:font typeface="Nunito" pitchFamily="2"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g9U7JSM1SynMYLTAKTD/VMxv80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8F"/>
    <a:srgbClr val="FDF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30" autoAdjust="0"/>
  </p:normalViewPr>
  <p:slideViewPr>
    <p:cSldViewPr snapToGrid="0">
      <p:cViewPr varScale="1">
        <p:scale>
          <a:sx n="94" d="100"/>
          <a:sy n="94" d="100"/>
        </p:scale>
        <p:origin x="11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hdl.handle.net/10648/a905d780-d0b4-102d-bcf8-003048976d84" TargetMode="External"/><Relationship Id="rId7" Type="http://schemas.openxmlformats.org/officeDocument/2006/relationships/hyperlink" Target="https://beeldbank.spaarnestadphoto.com/search.pp?showpicture=14122&amp;page=1&amp;pos=43"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hdl.handle.net/10648/af31a486-d0b4-102d-bcf8-003048976d84" TargetMode="External"/><Relationship Id="rId5" Type="http://schemas.openxmlformats.org/officeDocument/2006/relationships/hyperlink" Target="http://hdl.handle.net/10648/af31157a-d0b4-102d-bcf8-003048976d84" TargetMode="External"/><Relationship Id="rId4" Type="http://schemas.openxmlformats.org/officeDocument/2006/relationships/hyperlink" Target="http://hdl.handle.net/10648/ae0ca89e-d0b4-102d-bcf8-003048976d8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3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https://www.rijkswaterstaat.nl/water/waterbeheer/bescherming-tegen-het-water/watersnoodramp-1953</a:t>
            </a:r>
            <a:endParaRPr dirty="0"/>
          </a:p>
        </p:txBody>
      </p:sp>
      <p:sp>
        <p:nvSpPr>
          <p:cNvPr id="93" name="Google Shape;9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l-NL" dirty="0"/>
              <a:t>https://watersnoodmuseum.nl/kennisbank/radiorede-drees/ </a:t>
            </a:r>
            <a:endParaRPr dirty="0"/>
          </a:p>
        </p:txBody>
      </p:sp>
      <p:sp>
        <p:nvSpPr>
          <p:cNvPr id="100" name="Google Shape;1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a7b3e2304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2ba7b3e2304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l"/>
            <a:r>
              <a:rPr lang="nl-BE" sz="4400" b="0" i="0" dirty="0">
                <a:solidFill>
                  <a:srgbClr val="4B4646"/>
                </a:solidFill>
                <a:effectLst/>
                <a:latin typeface="FedraSansMedium"/>
              </a:rPr>
              <a:t>Collectie / Archief </a:t>
            </a:r>
            <a:r>
              <a:rPr lang="nl-BE" sz="4400" b="0" i="0" dirty="0">
                <a:solidFill>
                  <a:srgbClr val="4B4646"/>
                </a:solidFill>
                <a:effectLst/>
                <a:latin typeface="FFMarkWebProRegular"/>
              </a:rPr>
              <a:t>Fotocollectie </a:t>
            </a:r>
            <a:r>
              <a:rPr lang="nl-BE" sz="4400" b="0" i="0" dirty="0" err="1">
                <a:solidFill>
                  <a:srgbClr val="4B4646"/>
                </a:solidFill>
                <a:effectLst/>
                <a:latin typeface="FFMarkWebProRegular"/>
              </a:rPr>
              <a:t>Anefo</a:t>
            </a:r>
            <a:endParaRPr lang="nl-BE" sz="4400" b="0" i="0" dirty="0">
              <a:solidFill>
                <a:srgbClr val="4B4646"/>
              </a:solidFill>
              <a:effectLst/>
              <a:latin typeface="FFMarkWebProRegular"/>
            </a:endParaRPr>
          </a:p>
          <a:p>
            <a:pPr algn="l"/>
            <a:r>
              <a:rPr lang="nl-BE" sz="4400" b="0" i="0" dirty="0">
                <a:solidFill>
                  <a:srgbClr val="4B4646"/>
                </a:solidFill>
                <a:effectLst/>
                <a:latin typeface="FedraSansMedium"/>
              </a:rPr>
              <a:t>Beschrijving </a:t>
            </a:r>
            <a:r>
              <a:rPr lang="nl-BE" sz="4400" b="0" i="0" dirty="0">
                <a:solidFill>
                  <a:srgbClr val="4B4646"/>
                </a:solidFill>
                <a:effectLst/>
                <a:latin typeface="FFMarkWebProRegular"/>
              </a:rPr>
              <a:t>Tholen [Watersnood 1953]. Evacuees worden per roeiboot uit Tholen in Halsteren binnengebracht</a:t>
            </a:r>
          </a:p>
          <a:p>
            <a:pPr algn="l"/>
            <a:r>
              <a:rPr lang="nl-BE" sz="4400" b="0" i="0" dirty="0">
                <a:solidFill>
                  <a:srgbClr val="4B4646"/>
                </a:solidFill>
                <a:effectLst/>
                <a:latin typeface="FedraSansMedium"/>
              </a:rPr>
              <a:t>Datum </a:t>
            </a:r>
            <a:r>
              <a:rPr lang="nl-BE" sz="4400" b="0" i="0" dirty="0">
                <a:solidFill>
                  <a:srgbClr val="4B4646"/>
                </a:solidFill>
                <a:effectLst/>
                <a:latin typeface="FFMarkWebProRegular"/>
              </a:rPr>
              <a:t>1953-02-03</a:t>
            </a:r>
          </a:p>
          <a:p>
            <a:pPr algn="l"/>
            <a:r>
              <a:rPr lang="nl-BE" sz="4400" b="0" i="0" dirty="0">
                <a:solidFill>
                  <a:srgbClr val="4B4646"/>
                </a:solidFill>
                <a:effectLst/>
                <a:latin typeface="FedraSansMedium"/>
              </a:rPr>
              <a:t>Locatie </a:t>
            </a:r>
            <a:r>
              <a:rPr lang="nl-BE" sz="4400" b="0" i="0" dirty="0">
                <a:solidFill>
                  <a:srgbClr val="4B4646"/>
                </a:solidFill>
                <a:effectLst/>
                <a:latin typeface="FFMarkWebProRegular"/>
              </a:rPr>
              <a:t>Halsteren - Noord-Brabant</a:t>
            </a:r>
          </a:p>
          <a:p>
            <a:pPr algn="l"/>
            <a:r>
              <a:rPr lang="nl-BE" sz="4400" b="0" i="0" dirty="0">
                <a:solidFill>
                  <a:srgbClr val="4B4646"/>
                </a:solidFill>
                <a:effectLst/>
                <a:latin typeface="FedraSansMedium"/>
              </a:rPr>
              <a:t>Fotograaf </a:t>
            </a:r>
            <a:r>
              <a:rPr lang="nl-BE" sz="4400" b="0" i="0" dirty="0">
                <a:solidFill>
                  <a:srgbClr val="4B4646"/>
                </a:solidFill>
                <a:effectLst/>
                <a:latin typeface="FFMarkWebProRegular"/>
              </a:rPr>
              <a:t>Pot </a:t>
            </a:r>
            <a:r>
              <a:rPr lang="nl-BE" sz="6000" b="0" i="0" dirty="0">
                <a:solidFill>
                  <a:srgbClr val="4B4646"/>
                </a:solidFill>
                <a:effectLst/>
                <a:latin typeface="FFMarkWebProRegular"/>
              </a:rPr>
              <a:t>Harry / </a:t>
            </a:r>
            <a:r>
              <a:rPr lang="nl-BE" sz="6000" b="0" i="0" dirty="0" err="1">
                <a:solidFill>
                  <a:srgbClr val="4B4646"/>
                </a:solidFill>
                <a:effectLst/>
                <a:latin typeface="FFMarkWebProRegular"/>
              </a:rPr>
              <a:t>Anefo</a:t>
            </a:r>
            <a:r>
              <a:rPr lang="nl-BE" sz="4400" b="0" i="0" dirty="0">
                <a:solidFill>
                  <a:srgbClr val="4B4646"/>
                </a:solidFill>
                <a:effectLst/>
                <a:latin typeface="FFMarkWebProRegular"/>
              </a:rPr>
              <a:t>,</a:t>
            </a:r>
            <a:r>
              <a:rPr lang="it-IT" sz="6000" b="0" i="0" dirty="0">
                <a:solidFill>
                  <a:srgbClr val="4B4646"/>
                </a:solidFill>
                <a:effectLst/>
                <a:latin typeface="FedraSansMedium"/>
              </a:rPr>
              <a:t> </a:t>
            </a:r>
          </a:p>
          <a:p>
            <a:pPr algn="l"/>
            <a:r>
              <a:rPr lang="it-IT" sz="6000" b="0" i="0" dirty="0">
                <a:solidFill>
                  <a:srgbClr val="4B4646"/>
                </a:solidFill>
                <a:effectLst/>
                <a:latin typeface="FedraSansMedium"/>
              </a:rPr>
              <a:t>Permanente url </a:t>
            </a:r>
            <a:r>
              <a:rPr lang="it-IT" sz="6000" b="0" i="0" u="sng" dirty="0">
                <a:solidFill>
                  <a:srgbClr val="D52B1E"/>
                </a:solidFill>
                <a:effectLst/>
                <a:latin typeface="FFMarkWebProRegular"/>
                <a:hlinkClick r:id="rId3"/>
              </a:rPr>
              <a:t>http://hdl.handle.net/10648/a905d780-d0b4-102d-bcf8-003048976d84</a:t>
            </a:r>
            <a:endParaRPr lang="it-IT" sz="6000" b="0" i="0" u="sng" dirty="0">
              <a:solidFill>
                <a:srgbClr val="D52B1E"/>
              </a:solidFill>
              <a:effectLst/>
              <a:latin typeface="FFMarkWebProRegular"/>
            </a:endParaRPr>
          </a:p>
          <a:p>
            <a:pPr algn="l"/>
            <a:endParaRPr lang="it-IT" sz="6000" b="0" i="0" u="sng" dirty="0">
              <a:solidFill>
                <a:srgbClr val="D52B1E"/>
              </a:solidFill>
              <a:effectLst/>
              <a:latin typeface="FFMarkWebProRegular"/>
            </a:endParaRPr>
          </a:p>
          <a:p>
            <a:pPr algn="l"/>
            <a:r>
              <a:rPr lang="nl-BE" sz="8000" b="0" i="0" dirty="0">
                <a:solidFill>
                  <a:srgbClr val="4B4646"/>
                </a:solidFill>
                <a:effectLst/>
                <a:latin typeface="FedraSansMedium"/>
              </a:rPr>
              <a:t>Collectie / Archief </a:t>
            </a:r>
            <a:r>
              <a:rPr lang="nl-BE" sz="8000" b="0" i="0" dirty="0">
                <a:solidFill>
                  <a:srgbClr val="4B4646"/>
                </a:solidFill>
                <a:effectLst/>
                <a:latin typeface="FFMarkWebProRegular"/>
              </a:rPr>
              <a:t>Fotocollectie Elsevier</a:t>
            </a:r>
          </a:p>
          <a:p>
            <a:pPr algn="l"/>
            <a:r>
              <a:rPr lang="nl-BE" sz="8000" b="0" i="0" dirty="0">
                <a:solidFill>
                  <a:srgbClr val="4B4646"/>
                </a:solidFill>
                <a:effectLst/>
                <a:latin typeface="FedraSansMedium"/>
              </a:rPr>
              <a:t>Beschrijving </a:t>
            </a:r>
            <a:r>
              <a:rPr lang="nl-BE" sz="8000" b="0" i="0" dirty="0">
                <a:solidFill>
                  <a:srgbClr val="4B4646"/>
                </a:solidFill>
                <a:effectLst/>
                <a:latin typeface="FFMarkWebProRegular"/>
              </a:rPr>
              <a:t>[Watersnood 1953] In </a:t>
            </a:r>
            <a:r>
              <a:rPr lang="nl-BE" sz="8000" b="0" i="0" dirty="0" err="1">
                <a:solidFill>
                  <a:srgbClr val="4B4646"/>
                </a:solidFill>
                <a:effectLst/>
                <a:latin typeface="FFMarkWebProRegular"/>
              </a:rPr>
              <a:t>Slikkervee</a:t>
            </a:r>
            <a:r>
              <a:rPr lang="nl-BE" sz="8000" b="0" i="0" dirty="0">
                <a:solidFill>
                  <a:srgbClr val="4B4646"/>
                </a:solidFill>
                <a:effectLst/>
                <a:latin typeface="FFMarkWebProRegular"/>
              </a:rPr>
              <a:t> staan de huizen nog in het water</a:t>
            </a:r>
          </a:p>
          <a:p>
            <a:pPr algn="l"/>
            <a:r>
              <a:rPr lang="nl-BE" sz="8000" b="0" i="0" dirty="0">
                <a:solidFill>
                  <a:srgbClr val="4B4646"/>
                </a:solidFill>
                <a:effectLst/>
                <a:latin typeface="FedraSansMedium"/>
              </a:rPr>
              <a:t>Datum </a:t>
            </a:r>
            <a:r>
              <a:rPr lang="nl-BE" sz="8000" b="0" i="0" dirty="0">
                <a:solidFill>
                  <a:srgbClr val="4B4646"/>
                </a:solidFill>
                <a:effectLst/>
                <a:latin typeface="FFMarkWebProRegular"/>
              </a:rPr>
              <a:t>1953-02-02</a:t>
            </a:r>
          </a:p>
          <a:p>
            <a:pPr algn="l"/>
            <a:r>
              <a:rPr lang="nl-BE" sz="8000" b="0" i="0" dirty="0">
                <a:solidFill>
                  <a:srgbClr val="4B4646"/>
                </a:solidFill>
                <a:effectLst/>
                <a:latin typeface="FedraSansMedium"/>
              </a:rPr>
              <a:t>Locatie </a:t>
            </a:r>
            <a:r>
              <a:rPr lang="nl-BE" sz="8000" b="0" i="0" dirty="0">
                <a:solidFill>
                  <a:srgbClr val="4B4646"/>
                </a:solidFill>
                <a:effectLst/>
                <a:latin typeface="FFMarkWebProRegular"/>
              </a:rPr>
              <a:t>Zuid-Holland – Slikkerveer</a:t>
            </a:r>
          </a:p>
          <a:p>
            <a:pPr algn="l"/>
            <a:r>
              <a:rPr lang="nl-BE" sz="9600" b="0" i="0" dirty="0">
                <a:solidFill>
                  <a:srgbClr val="4B4646"/>
                </a:solidFill>
                <a:effectLst/>
                <a:latin typeface="FedraSansMedium"/>
              </a:rPr>
              <a:t>Fotograaf</a:t>
            </a:r>
          </a:p>
          <a:p>
            <a:pPr algn="l"/>
            <a:r>
              <a:rPr lang="nl-BE" sz="9600" b="0" i="0" dirty="0">
                <a:solidFill>
                  <a:srgbClr val="4B4646"/>
                </a:solidFill>
                <a:effectLst/>
                <a:latin typeface="FFMarkWebProRegular"/>
              </a:rPr>
              <a:t>Duinen, […] van /</a:t>
            </a:r>
            <a:r>
              <a:rPr lang="nl-BE" sz="9600" b="0" i="0" dirty="0">
                <a:solidFill>
                  <a:srgbClr val="4B4646"/>
                </a:solidFill>
                <a:effectLst/>
                <a:latin typeface="FedraSansMedium"/>
              </a:rPr>
              <a:t>Fotograaf</a:t>
            </a:r>
          </a:p>
          <a:p>
            <a:pPr algn="l"/>
            <a:r>
              <a:rPr lang="nl-BE" sz="9600" b="0" i="0" dirty="0">
                <a:solidFill>
                  <a:srgbClr val="4B4646"/>
                </a:solidFill>
                <a:effectLst/>
                <a:latin typeface="FFMarkWebProRegular"/>
              </a:rPr>
              <a:t>Duinen, […] van / </a:t>
            </a:r>
            <a:r>
              <a:rPr lang="nl-BE" sz="9600" b="0" i="0" dirty="0" err="1">
                <a:solidFill>
                  <a:srgbClr val="4B4646"/>
                </a:solidFill>
                <a:effectLst/>
                <a:latin typeface="FFMarkWebProRegular"/>
              </a:rPr>
              <a:t>Anefo</a:t>
            </a:r>
            <a:endParaRPr lang="nl-BE" sz="9600" b="0" i="0" dirty="0">
              <a:solidFill>
                <a:srgbClr val="4B4646"/>
              </a:solidFill>
              <a:effectLst/>
              <a:latin typeface="FFMarkWebProRegular"/>
            </a:endParaRPr>
          </a:p>
          <a:p>
            <a:pPr algn="l"/>
            <a:r>
              <a:rPr lang="it-IT" sz="9600" b="0" i="0" dirty="0">
                <a:solidFill>
                  <a:srgbClr val="4B4646"/>
                </a:solidFill>
                <a:effectLst/>
                <a:latin typeface="FedraSansMedium"/>
              </a:rPr>
              <a:t>Permanente url </a:t>
            </a:r>
            <a:r>
              <a:rPr lang="it-IT" sz="9600" b="0" i="0" u="sng" dirty="0">
                <a:solidFill>
                  <a:srgbClr val="D52B1E"/>
                </a:solidFill>
                <a:effectLst/>
                <a:latin typeface="FFMarkWebProRegular"/>
                <a:hlinkClick r:id="rId4"/>
              </a:rPr>
              <a:t>http://hdl.handle.net/10648/ae0ca89e-d0b4-102d-bcf8-003048976d84</a:t>
            </a:r>
            <a:endParaRPr lang="it-IT" sz="9600" b="0" i="0" u="sng" dirty="0">
              <a:solidFill>
                <a:srgbClr val="4B4646"/>
              </a:solidFill>
              <a:effectLst/>
              <a:latin typeface="FFMarkWebProRegular"/>
            </a:endParaRPr>
          </a:p>
          <a:p>
            <a:pPr algn="l"/>
            <a:endParaRPr lang="it-IT" sz="9600" b="0" i="0" u="sng" dirty="0">
              <a:solidFill>
                <a:srgbClr val="4B4646"/>
              </a:solidFill>
              <a:effectLst/>
              <a:latin typeface="FFMarkWebProRegular"/>
            </a:endParaRPr>
          </a:p>
          <a:p>
            <a:pPr algn="l"/>
            <a:r>
              <a:rPr lang="nl-BE" sz="1050" b="0" i="0" dirty="0">
                <a:solidFill>
                  <a:srgbClr val="4B4646"/>
                </a:solidFill>
                <a:effectLst/>
                <a:latin typeface="FedraSansMedium"/>
              </a:rPr>
              <a:t>Collectie / Archief </a:t>
            </a:r>
            <a:r>
              <a:rPr lang="nl-BE" sz="1050" b="0" i="0" dirty="0">
                <a:solidFill>
                  <a:srgbClr val="4B4646"/>
                </a:solidFill>
                <a:effectLst/>
                <a:latin typeface="FFMarkWebProRegular"/>
              </a:rPr>
              <a:t>Fotocollectie Rijksvoorlichtingsdienst Eigen</a:t>
            </a:r>
          </a:p>
          <a:p>
            <a:pPr algn="l"/>
            <a:r>
              <a:rPr lang="nl-BE" sz="1050" b="0" i="0" dirty="0">
                <a:solidFill>
                  <a:srgbClr val="4B4646"/>
                </a:solidFill>
                <a:effectLst/>
                <a:latin typeface="FedraSansMedium"/>
              </a:rPr>
              <a:t>Beschrijving </a:t>
            </a:r>
            <a:r>
              <a:rPr lang="nl-BE" sz="1050" b="0" i="0" dirty="0">
                <a:solidFill>
                  <a:srgbClr val="4B4646"/>
                </a:solidFill>
                <a:effectLst/>
                <a:latin typeface="FFMarkWebProRegular"/>
              </a:rPr>
              <a:t>Het verwijderen van omgekomen vee langs de weg van Halsteren naar Tholen</a:t>
            </a:r>
          </a:p>
          <a:p>
            <a:pPr algn="l"/>
            <a:r>
              <a:rPr lang="nl-BE" sz="1050" b="0" i="0" dirty="0">
                <a:solidFill>
                  <a:srgbClr val="4B4646"/>
                </a:solidFill>
                <a:effectLst/>
                <a:latin typeface="FedraSansMedium"/>
              </a:rPr>
              <a:t>Datum </a:t>
            </a:r>
            <a:r>
              <a:rPr lang="nl-BE" sz="1050" b="0" i="0" dirty="0">
                <a:solidFill>
                  <a:srgbClr val="4B4646"/>
                </a:solidFill>
                <a:effectLst/>
                <a:latin typeface="FFMarkWebProRegular"/>
              </a:rPr>
              <a:t>1953-02-08</a:t>
            </a:r>
          </a:p>
          <a:p>
            <a:pPr algn="l"/>
            <a:r>
              <a:rPr lang="nl-BE" sz="1400" b="0" i="0" dirty="0">
                <a:solidFill>
                  <a:srgbClr val="4B4646"/>
                </a:solidFill>
                <a:effectLst/>
                <a:latin typeface="FedraSansMedium"/>
              </a:rPr>
              <a:t>Locatie </a:t>
            </a:r>
            <a:r>
              <a:rPr lang="nl-BE" sz="1400" b="0" i="0" dirty="0">
                <a:solidFill>
                  <a:srgbClr val="4B4646"/>
                </a:solidFill>
                <a:effectLst/>
                <a:latin typeface="FFMarkWebProRegular"/>
              </a:rPr>
              <a:t>Halsteren Tholen</a:t>
            </a:r>
          </a:p>
          <a:p>
            <a:pPr algn="l"/>
            <a:r>
              <a:rPr lang="it-IT" sz="2000" b="0" i="0" dirty="0">
                <a:solidFill>
                  <a:srgbClr val="4B4646"/>
                </a:solidFill>
                <a:effectLst/>
                <a:latin typeface="FedraSansMedium"/>
              </a:rPr>
              <a:t>Permanente url </a:t>
            </a:r>
            <a:r>
              <a:rPr lang="it-IT" sz="2000" b="0" i="0" u="sng" dirty="0">
                <a:solidFill>
                  <a:srgbClr val="D52B1E"/>
                </a:solidFill>
                <a:effectLst/>
                <a:latin typeface="FFMarkWebProRegular"/>
                <a:hlinkClick r:id="rId5"/>
              </a:rPr>
              <a:t>http://hdl.handle.net/10648/af31157a-d0b4-102d-bcf8-003048976d84</a:t>
            </a:r>
            <a:endParaRPr lang="nl-NL"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endParaRPr lang="nl-NL"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Creditline Nationaal Archief/Collectie Spaarnestad/</a:t>
            </a:r>
            <a:r>
              <a:rPr lang="nl-NL" sz="1050" dirty="0" err="1">
                <a:highlight>
                  <a:srgbClr val="FFFFFF"/>
                </a:highlight>
                <a:latin typeface="Nunito"/>
                <a:ea typeface="Nunito"/>
                <a:cs typeface="Nunito"/>
                <a:sym typeface="Nunito"/>
              </a:rPr>
              <a:t>Anefo</a:t>
            </a:r>
            <a:r>
              <a:rPr lang="nl-NL" sz="1050" dirty="0">
                <a:highlight>
                  <a:srgbClr val="FFFFFF"/>
                </a:highlight>
                <a:latin typeface="Nunito"/>
                <a:ea typeface="Nunito"/>
                <a:cs typeface="Nunito"/>
                <a:sym typeface="Nunito"/>
              </a:rPr>
              <a:t>/Joop van </a:t>
            </a:r>
            <a:r>
              <a:rPr lang="nl-NL" sz="1050" dirty="0" err="1">
                <a:highlight>
                  <a:srgbClr val="FFFFFF"/>
                </a:highlight>
                <a:latin typeface="Nunito"/>
                <a:ea typeface="Nunito"/>
                <a:cs typeface="Nunito"/>
                <a:sym typeface="Nunito"/>
              </a:rPr>
              <a:t>Bilsen</a:t>
            </a:r>
            <a:endParaRPr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Fotograaf display Joop van </a:t>
            </a:r>
            <a:r>
              <a:rPr lang="nl-NL" sz="1050" dirty="0" err="1">
                <a:highlight>
                  <a:srgbClr val="FFFFFF"/>
                </a:highlight>
                <a:latin typeface="Nunito"/>
                <a:ea typeface="Nunito"/>
                <a:cs typeface="Nunito"/>
                <a:sym typeface="Nunito"/>
              </a:rPr>
              <a:t>Bilsen</a:t>
            </a:r>
            <a:endParaRPr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Bijschrift NL Watersnoodramp 1953. Rouwdag in 's-Gravendeel (Hoekse Waard, Zuid-Holland), waar 36 mannen, vrouwen en kinderen die tijdens de watersnoodramp om het leven zijn</a:t>
            </a:r>
            <a:endParaRPr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gekomen, werden herbegraven, 2 april 1953.</a:t>
            </a:r>
            <a:endParaRPr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Plaats Zuid-Holland Hoeksche Waard 's-Gravendeel</a:t>
            </a:r>
            <a:endParaRPr sz="1050" dirty="0">
              <a:highlight>
                <a:srgbClr val="FFFFFF"/>
              </a:highlight>
              <a:latin typeface="Nunito"/>
              <a:ea typeface="Nunito"/>
              <a:cs typeface="Nunito"/>
              <a:sym typeface="Nunito"/>
            </a:endParaRPr>
          </a:p>
          <a:p>
            <a:pPr marL="0" lvl="0" indent="0" algn="l" rtl="0">
              <a:lnSpc>
                <a:spcPct val="100000"/>
              </a:lnSpc>
              <a:spcBef>
                <a:spcPts val="0"/>
              </a:spcBef>
              <a:spcAft>
                <a:spcPts val="0"/>
              </a:spcAft>
              <a:buSzPts val="1100"/>
              <a:buNone/>
            </a:pPr>
            <a:r>
              <a:rPr lang="nl-NL" sz="1050" dirty="0">
                <a:highlight>
                  <a:srgbClr val="FFFFFF"/>
                </a:highlight>
                <a:latin typeface="Nunito"/>
                <a:ea typeface="Nunito"/>
                <a:cs typeface="Nunito"/>
                <a:sym typeface="Nunito"/>
              </a:rPr>
              <a:t>Collectie Spaarnestad</a:t>
            </a:r>
            <a:br>
              <a:rPr lang="nl-NL" sz="1150" u="sng" dirty="0">
                <a:solidFill>
                  <a:srgbClr val="01689B"/>
                </a:solidFill>
                <a:highlight>
                  <a:srgbClr val="FFFFFF"/>
                </a:highlight>
                <a:latin typeface="Arial"/>
                <a:ea typeface="Arial"/>
                <a:cs typeface="Arial"/>
                <a:sym typeface="Arial"/>
                <a:hlinkClick r:id="rId6">
                  <a:extLst>
                    <a:ext uri="{A12FA001-AC4F-418D-AE19-62706E023703}">
                      <ahyp:hlinkClr xmlns:ahyp="http://schemas.microsoft.com/office/drawing/2018/hyperlinkcolor" val="tx"/>
                    </a:ext>
                  </a:extLst>
                </a:hlinkClick>
              </a:rPr>
            </a:br>
            <a:r>
              <a:rPr lang="nl-NL" u="sng" dirty="0">
                <a:solidFill>
                  <a:schemeClr val="hlink"/>
                </a:solidFill>
                <a:hlinkClick r:id="rId7"/>
              </a:rPr>
              <a:t>https://beeldbank.spaarnestadphoto.com/search.pp?showpicture=14122&amp;page=1&amp;pos=43</a:t>
            </a:r>
            <a:r>
              <a:rPr lang="nl-NL" dirty="0"/>
              <a:t> </a:t>
            </a:r>
            <a:endParaRPr dirty="0"/>
          </a:p>
          <a:p>
            <a:pPr marL="0" lvl="0" indent="0" algn="l" rtl="0">
              <a:spcBef>
                <a:spcPts val="0"/>
              </a:spcBef>
              <a:spcAft>
                <a:spcPts val="0"/>
              </a:spcAft>
              <a:buNone/>
            </a:pPr>
            <a:endParaRPr dirty="0"/>
          </a:p>
        </p:txBody>
      </p:sp>
      <p:sp>
        <p:nvSpPr>
          <p:cNvPr id="108" name="Google Shape;108;g2ba7b3e2304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l-N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ba7b3e230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2ba7b3e230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316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7" name="Google Shape;13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0733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974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0970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418655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50596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65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54076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277261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27353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24146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125533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nl-NL" smtClean="0"/>
              <a:t>‹nr.›</a:t>
            </a:fld>
            <a:endParaRPr lang="nl-NL"/>
          </a:p>
        </p:txBody>
      </p:sp>
    </p:spTree>
    <p:extLst>
      <p:ext uri="{BB962C8B-B14F-4D97-AF65-F5344CB8AC3E}">
        <p14:creationId xmlns:p14="http://schemas.microsoft.com/office/powerpoint/2010/main" val="377786777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2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jgCeFvFpxE?feature=oembed" TargetMode="External"/><Relationship Id="rId5" Type="http://schemas.openxmlformats.org/officeDocument/2006/relationships/image" Target="../media/image3.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Shape 87"/>
        <p:cNvGrpSpPr/>
        <p:nvPr/>
      </p:nvGrpSpPr>
      <p:grpSpPr>
        <a:xfrm>
          <a:off x="0" y="0"/>
          <a:ext cx="0" cy="0"/>
          <a:chOff x="0" y="0"/>
          <a:chExt cx="0" cy="0"/>
        </a:xfrm>
      </p:grpSpPr>
      <p:pic>
        <p:nvPicPr>
          <p:cNvPr id="6" name="Afbeelding 5" descr="Afbeelding met Menselijk gezicht, persoon, kleding, glimlach&#10;&#10;Automatisch gegenereerde beschrijving">
            <a:extLst>
              <a:ext uri="{FF2B5EF4-FFF2-40B4-BE49-F238E27FC236}">
                <a16:creationId xmlns:a16="http://schemas.microsoft.com/office/drawing/2014/main" id="{EA19C04B-2CAE-C86A-3ED8-30FD4021CAD8}"/>
              </a:ext>
            </a:extLst>
          </p:cNvPr>
          <p:cNvPicPr>
            <a:picLocks noChangeAspect="1"/>
          </p:cNvPicPr>
          <p:nvPr/>
        </p:nvPicPr>
        <p:blipFill rotWithShape="1">
          <a:blip r:embed="rId3" cstate="screen">
            <a:alphaModFix amt="3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88" name="Google Shape;88;p1"/>
          <p:cNvSpPr txBox="1">
            <a:spLocks noGrp="1"/>
          </p:cNvSpPr>
          <p:nvPr>
            <p:ph type="ctrTitle"/>
          </p:nvPr>
        </p:nvSpPr>
        <p:spPr>
          <a:xfrm>
            <a:off x="1097280" y="758952"/>
            <a:ext cx="10058400" cy="3566160"/>
          </a:xfrm>
          <a:prstGeom prst="rect">
            <a:avLst/>
          </a:prstGeom>
        </p:spPr>
        <p:txBody>
          <a:bodyPr spcFirstLastPara="1" lIns="91425" tIns="45700" rIns="91425" bIns="45700" anchorCtr="0">
            <a:normAutofit/>
          </a:bodyPr>
          <a:lstStyle/>
          <a:p>
            <a:pPr lvl="0">
              <a:spcBef>
                <a:spcPts val="0"/>
              </a:spcBef>
              <a:buClr>
                <a:schemeClr val="dk1"/>
              </a:buClr>
              <a:buSzPts val="7200"/>
            </a:pPr>
            <a:r>
              <a:rPr lang="nl-NL" b="1" dirty="0">
                <a:solidFill>
                  <a:srgbClr val="FFFFFF"/>
                </a:solidFill>
                <a:latin typeface="Helvetica Neue"/>
                <a:ea typeface="Helvetica Neue"/>
                <a:cs typeface="Helvetica Neue"/>
                <a:sym typeface="Helvetica Neue"/>
              </a:rPr>
              <a:t>De Watersnoodramp</a:t>
            </a:r>
            <a:endParaRPr lang="nl-NL" dirty="0">
              <a:solidFill>
                <a:srgbClr val="FFFFFF"/>
              </a:solidFill>
            </a:endParaRPr>
          </a:p>
        </p:txBody>
      </p:sp>
      <p:sp>
        <p:nvSpPr>
          <p:cNvPr id="89" name="Google Shape;89;p1"/>
          <p:cNvSpPr txBox="1">
            <a:spLocks noGrp="1"/>
          </p:cNvSpPr>
          <p:nvPr>
            <p:ph type="subTitle" idx="1"/>
          </p:nvPr>
        </p:nvSpPr>
        <p:spPr>
          <a:xfrm>
            <a:off x="1100051" y="4455620"/>
            <a:ext cx="10058400" cy="1143000"/>
          </a:xfrm>
          <a:prstGeom prst="rect">
            <a:avLst/>
          </a:prstGeom>
        </p:spPr>
        <p:txBody>
          <a:bodyPr spcFirstLastPara="1" lIns="91425" tIns="45700" rIns="91425" bIns="45700" anchorCtr="0">
            <a:normAutofit/>
          </a:bodyPr>
          <a:lstStyle/>
          <a:p>
            <a:pPr marL="0" lvl="0" indent="0" rtl="0">
              <a:spcBef>
                <a:spcPts val="0"/>
              </a:spcBef>
              <a:spcAft>
                <a:spcPts val="600"/>
              </a:spcAft>
              <a:buClr>
                <a:schemeClr val="dk1"/>
              </a:buClr>
              <a:buSzPts val="2400"/>
              <a:buNone/>
            </a:pPr>
            <a:r>
              <a:rPr lang="nl-NL" b="1" dirty="0">
                <a:solidFill>
                  <a:srgbClr val="FFFFFF"/>
                </a:solidFill>
                <a:latin typeface="Helvetica Neue"/>
                <a:ea typeface="Helvetica Neue"/>
                <a:cs typeface="Helvetica Neue"/>
                <a:sym typeface="Helvetica Neue"/>
              </a:rPr>
              <a:t>Werken met historische foto’s</a:t>
            </a:r>
            <a:endParaRPr lang="nl-NL" dirty="0">
              <a:solidFill>
                <a:srgbClr val="FFFFFF"/>
              </a:solidFill>
            </a:endParaRPr>
          </a:p>
        </p:txBody>
      </p:sp>
      <p:cxnSp>
        <p:nvCxnSpPr>
          <p:cNvPr id="94" name="Straight Connector 93">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Rectangle 97">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Afbeelding 7" descr="Afbeelding met Lettertype, Graphics, logo, tekst&#10;&#10;Automatisch gegenereerde beschrijving">
            <a:extLst>
              <a:ext uri="{FF2B5EF4-FFF2-40B4-BE49-F238E27FC236}">
                <a16:creationId xmlns:a16="http://schemas.microsoft.com/office/drawing/2014/main" id="{30A89942-D606-9B17-E4C5-71BAD4B19A4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700"/>
                                        <p:tgtEl>
                                          <p:spTgt spid="89">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88"/>
                                        </p:tgtEl>
                                        <p:attrNameLst>
                                          <p:attrName>style.visibility</p:attrName>
                                        </p:attrNameLst>
                                      </p:cBhvr>
                                      <p:to>
                                        <p:strVal val="visible"/>
                                      </p:to>
                                    </p:set>
                                    <p:animEffect transition="in" filter="fade">
                                      <p:cBhvr>
                                        <p:cTn id="10" dur="7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3"/>
          <p:cNvSpPr txBox="1">
            <a:spLocks noGrp="1"/>
          </p:cNvSpPr>
          <p:nvPr>
            <p:ph type="title"/>
          </p:nvPr>
        </p:nvSpPr>
        <p:spPr>
          <a:xfrm>
            <a:off x="890337" y="1657517"/>
            <a:ext cx="4419839" cy="2548723"/>
          </a:xfrm>
          <a:prstGeom prst="rect">
            <a:avLst/>
          </a:prstGeom>
          <a:noFill/>
          <a:ln>
            <a:noFill/>
          </a:ln>
        </p:spPr>
        <p:txBody>
          <a:bodyPr spcFirstLastPara="1" wrap="square" lIns="91425" tIns="45700" rIns="91425" bIns="45700" anchor="b" anchorCtr="0">
            <a:normAutofit fontScale="90000"/>
          </a:bodyPr>
          <a:lstStyle/>
          <a:p>
            <a:pPr lvl="0">
              <a:lnSpc>
                <a:spcPct val="90000"/>
              </a:lnSpc>
              <a:spcBef>
                <a:spcPts val="0"/>
              </a:spcBef>
              <a:buClr>
                <a:schemeClr val="dk1"/>
              </a:buClr>
              <a:buSzPts val="5000"/>
            </a:pPr>
            <a:r>
              <a:rPr lang="nl-NL" sz="5000" b="1" dirty="0"/>
              <a:t>Opdracht 4: een Verhaal schrijven aan de hand van een foto</a:t>
            </a:r>
            <a:endParaRPr sz="5000" b="1" dirty="0"/>
          </a:p>
        </p:txBody>
      </p:sp>
      <p:sp>
        <p:nvSpPr>
          <p:cNvPr id="141" name="Google Shape;141;p13"/>
          <p:cNvSpPr txBox="1">
            <a:spLocks noGrp="1"/>
          </p:cNvSpPr>
          <p:nvPr>
            <p:ph idx="1"/>
          </p:nvPr>
        </p:nvSpPr>
        <p:spPr>
          <a:xfrm>
            <a:off x="890338" y="4636008"/>
            <a:ext cx="4150013" cy="116128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1800"/>
              <a:buNone/>
            </a:pPr>
            <a:r>
              <a:rPr lang="nl-NL" sz="2400" dirty="0">
                <a:latin typeface="Calibri"/>
                <a:ea typeface="Calibri"/>
                <a:cs typeface="Calibri"/>
                <a:sym typeface="Calibri"/>
              </a:rPr>
              <a:t>Hoe zou het met de personen op de foto </a:t>
            </a:r>
            <a:r>
              <a:rPr lang="nl-NL" sz="2400" i="1" dirty="0">
                <a:latin typeface="Calibri"/>
                <a:ea typeface="Calibri"/>
                <a:cs typeface="Calibri"/>
                <a:sym typeface="Calibri"/>
              </a:rPr>
              <a:t>Moeder en kind</a:t>
            </a:r>
            <a:r>
              <a:rPr lang="nl-NL" sz="2400" dirty="0">
                <a:latin typeface="Calibri"/>
                <a:ea typeface="Calibri"/>
                <a:cs typeface="Calibri"/>
                <a:sym typeface="Calibri"/>
              </a:rPr>
              <a:t> gegaan zijn in de weken na hun evacuatie?</a:t>
            </a:r>
            <a:endParaRPr lang="nl-NL"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extLst>
      <p:ext uri="{BB962C8B-B14F-4D97-AF65-F5344CB8AC3E}">
        <p14:creationId xmlns:p14="http://schemas.microsoft.com/office/powerpoint/2010/main" val="171503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8E2F3"/>
        </a:solidFill>
        <a:effectLst/>
      </p:bgPr>
    </p:bg>
    <p:spTree>
      <p:nvGrpSpPr>
        <p:cNvPr id="1" name="Shape 94"/>
        <p:cNvGrpSpPr/>
        <p:nvPr/>
      </p:nvGrpSpPr>
      <p:grpSpPr>
        <a:xfrm>
          <a:off x="0" y="0"/>
          <a:ext cx="0" cy="0"/>
          <a:chOff x="0" y="0"/>
          <a:chExt cx="0" cy="0"/>
        </a:xfrm>
      </p:grpSpPr>
      <p:pic>
        <p:nvPicPr>
          <p:cNvPr id="5" name="Online Media 4" title="De Watersnoodramp van 1953: wat gebeurde er precies? | Animatie">
            <a:hlinkClick r:id="" action="ppaction://media"/>
            <a:extLst>
              <a:ext uri="{FF2B5EF4-FFF2-40B4-BE49-F238E27FC236}">
                <a16:creationId xmlns:a16="http://schemas.microsoft.com/office/drawing/2014/main" id="{07C918AE-25C6-7938-C0E3-C90D4D3DB35C}"/>
              </a:ext>
            </a:extLst>
          </p:cNvPr>
          <p:cNvPicPr>
            <a:picLocks noRot="1" noChangeAspect="1"/>
          </p:cNvPicPr>
          <p:nvPr>
            <a:videoFile r:link="rId1"/>
          </p:nvPr>
        </p:nvPicPr>
        <p:blipFill>
          <a:blip r:embed="rId4"/>
          <a:stretch>
            <a:fillRect/>
          </a:stretch>
        </p:blipFill>
        <p:spPr>
          <a:xfrm>
            <a:off x="427395" y="228600"/>
            <a:ext cx="11337210" cy="6400800"/>
          </a:xfrm>
          <a:prstGeom prst="rect">
            <a:avLst/>
          </a:prstGeom>
        </p:spPr>
      </p:pic>
      <p:pic>
        <p:nvPicPr>
          <p:cNvPr id="4" name="Afbeelding 3" descr="Afbeelding met Lettertype, Graphics, logo, tekst&#10;&#10;Automatisch gegenereerde beschrijving">
            <a:extLst>
              <a:ext uri="{FF2B5EF4-FFF2-40B4-BE49-F238E27FC236}">
                <a16:creationId xmlns:a16="http://schemas.microsoft.com/office/drawing/2014/main" id="{9CAD8951-2A68-7676-8EF0-1904DCC94E5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extLst>
              <a:ext uri="{28A0092B-C50C-407E-A947-70E740481C1C}">
                <a14:useLocalDpi xmlns:a14="http://schemas.microsoft.com/office/drawing/2010/main"/>
              </a:ext>
            </a:extLst>
          </a:blip>
          <a:srcRect/>
          <a:stretch>
            <a:fillRect/>
          </a:stretch>
        </a:blipFill>
        <a:effectLst/>
      </p:bgPr>
    </p:bg>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Helvetica Neue"/>
              <a:buNone/>
            </a:pPr>
            <a:r>
              <a:rPr lang="nl-NL" b="1" dirty="0">
                <a:latin typeface="Helvetica Neue"/>
                <a:ea typeface="Helvetica Neue"/>
                <a:cs typeface="Helvetica Neue"/>
                <a:sym typeface="Helvetica Neue"/>
              </a:rPr>
              <a:t>De media in het rampgebied</a:t>
            </a:r>
            <a:endParaRPr b="1" dirty="0"/>
          </a:p>
        </p:txBody>
      </p:sp>
      <p:sp>
        <p:nvSpPr>
          <p:cNvPr id="103" name="Google Shape;103;p11"/>
          <p:cNvSpPr txBox="1">
            <a:spLocks noGrp="1"/>
          </p:cNvSpPr>
          <p:nvPr>
            <p:ph idx="1"/>
          </p:nvPr>
        </p:nvSpPr>
        <p:spPr>
          <a:xfrm>
            <a:off x="838200" y="1822450"/>
            <a:ext cx="6248400" cy="3960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nl-NL" b="1" dirty="0">
                <a:latin typeface="Helvetica Neue"/>
                <a:ea typeface="Helvetica Neue"/>
                <a:cs typeface="Helvetica Neue"/>
                <a:sym typeface="Helvetica Neue"/>
              </a:rPr>
              <a:t>Zaterdag 31 januari: </a:t>
            </a:r>
            <a:br>
              <a:rPr lang="nl-NL" dirty="0">
                <a:latin typeface="Helvetica Neue"/>
                <a:ea typeface="Helvetica Neue"/>
                <a:cs typeface="Helvetica Neue"/>
                <a:sym typeface="Helvetica Neue"/>
              </a:rPr>
            </a:br>
            <a:r>
              <a:rPr lang="nl-NL" dirty="0">
                <a:latin typeface="Helvetica Neue"/>
                <a:ea typeface="Helvetica Neue"/>
                <a:cs typeface="Helvetica Neue"/>
                <a:sym typeface="Helvetica Neue"/>
              </a:rPr>
              <a:t>KNMI bericht voor abonnees</a:t>
            </a:r>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nl-NL" b="1" dirty="0">
                <a:latin typeface="Helvetica Neue"/>
                <a:ea typeface="Helvetica Neue"/>
                <a:cs typeface="Helvetica Neue"/>
                <a:sym typeface="Helvetica Neue"/>
              </a:rPr>
              <a:t>Zondag 1 februari 9.30 uur:</a:t>
            </a:r>
            <a:br>
              <a:rPr lang="nl-NL" dirty="0">
                <a:latin typeface="Helvetica Neue"/>
                <a:ea typeface="Helvetica Neue"/>
                <a:cs typeface="Helvetica Neue"/>
                <a:sym typeface="Helvetica Neue"/>
              </a:rPr>
            </a:br>
            <a:r>
              <a:rPr lang="nl-NL" dirty="0">
                <a:latin typeface="Helvetica Neue"/>
                <a:ea typeface="Helvetica Neue"/>
                <a:cs typeface="Helvetica Neue"/>
                <a:sym typeface="Helvetica Neue"/>
              </a:rPr>
              <a:t>Radioverslag over doorgebroken dijken en gevluchte mensen.</a:t>
            </a:r>
            <a:br>
              <a:rPr lang="nl-NL" dirty="0">
                <a:latin typeface="Helvetica Neue"/>
                <a:ea typeface="Helvetica Neue"/>
                <a:cs typeface="Helvetica Neue"/>
                <a:sym typeface="Helvetica Neue"/>
              </a:rPr>
            </a:br>
            <a:r>
              <a:rPr lang="nl-NL" dirty="0">
                <a:latin typeface="Helvetica Neue"/>
                <a:ea typeface="Helvetica Neue"/>
                <a:cs typeface="Helvetica Neue"/>
                <a:sym typeface="Helvetica Neue"/>
              </a:rPr>
              <a:t>Verslaggevers en fotografen kunnen het rampgebied niet in.</a:t>
            </a:r>
          </a:p>
          <a:p>
            <a:pPr marL="0" lvl="0" indent="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nl-NL" b="1" dirty="0">
                <a:latin typeface="Helvetica Neue"/>
                <a:ea typeface="Helvetica Neue"/>
                <a:cs typeface="Helvetica Neue"/>
                <a:sym typeface="Helvetica Neue"/>
              </a:rPr>
              <a:t>Maandag 2 februari:</a:t>
            </a:r>
            <a:br>
              <a:rPr lang="nl-NL" dirty="0">
                <a:latin typeface="Helvetica Neue"/>
                <a:ea typeface="Helvetica Neue"/>
                <a:cs typeface="Helvetica Neue"/>
                <a:sym typeface="Helvetica Neue"/>
              </a:rPr>
            </a:br>
            <a:r>
              <a:rPr lang="nl-NL" dirty="0">
                <a:latin typeface="Helvetica Neue"/>
                <a:ea typeface="Helvetica Neue"/>
                <a:cs typeface="Helvetica Neue"/>
                <a:sym typeface="Helvetica Neue"/>
              </a:rPr>
              <a:t>Radio toespraak van minister-president Willem Drees</a:t>
            </a:r>
            <a:endParaRPr dirty="0"/>
          </a:p>
          <a:p>
            <a:pPr marL="0" lvl="0" indent="0" algn="l" rtl="0">
              <a:lnSpc>
                <a:spcPct val="90000"/>
              </a:lnSpc>
              <a:spcBef>
                <a:spcPts val="1000"/>
              </a:spcBef>
              <a:spcAft>
                <a:spcPts val="0"/>
              </a:spcAft>
              <a:buClr>
                <a:schemeClr val="dk1"/>
              </a:buClr>
              <a:buSzPts val="2800"/>
              <a:buNone/>
            </a:pPr>
            <a:endParaRPr dirty="0">
              <a:latin typeface="Helvetica Neue"/>
              <a:ea typeface="Helvetica Neue"/>
              <a:cs typeface="Helvetica Neue"/>
              <a:sym typeface="Helvetica Neue"/>
            </a:endParaRPr>
          </a:p>
        </p:txBody>
      </p:sp>
      <p:sp>
        <p:nvSpPr>
          <p:cNvPr id="104" name="Google Shape;104;p11"/>
          <p:cNvSpPr txBox="1"/>
          <p:nvPr/>
        </p:nvSpPr>
        <p:spPr>
          <a:xfrm>
            <a:off x="7086600" y="2086865"/>
            <a:ext cx="4895850" cy="3960000"/>
          </a:xfrm>
          <a:prstGeom prst="rect">
            <a:avLst/>
          </a:prstGeom>
          <a:solidFill>
            <a:srgbClr val="FDF6BC"/>
          </a:solidFill>
          <a:ln>
            <a:solidFill>
              <a:schemeClr val="tx1"/>
            </a:solid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2800"/>
              <a:buFont typeface="Helvetica Neue"/>
              <a:buNone/>
            </a:pPr>
            <a:r>
              <a:rPr lang="nl-NL" sz="2800" b="0" i="0" u="none" strike="noStrike" cap="none" dirty="0">
                <a:solidFill>
                  <a:srgbClr val="000000"/>
                </a:solidFill>
                <a:latin typeface="Helvetica Neue"/>
                <a:ea typeface="Helvetica Neue"/>
                <a:cs typeface="Helvetica Neue"/>
                <a:sym typeface="Helvetica Neue"/>
              </a:rPr>
              <a:t>‘Groot zijn helaas de verliezen aan mensenlevens. De volle omvang daarvan is nog niet bekend, maar zeker zijn honderden omgekomen. (…) Nog beklemmender is het feit dat anderen wellicht nu nog in angstige afwachting uitzien of redding komt opdagen.’</a:t>
            </a:r>
            <a:endParaRPr sz="2800" b="0" i="0" u="none" strike="noStrike" cap="none" dirty="0">
              <a:solidFill>
                <a:schemeClr val="dk1"/>
              </a:solidFill>
              <a:latin typeface="Helvetica Neue"/>
              <a:ea typeface="Helvetica Neue"/>
              <a:cs typeface="Helvetica Neue"/>
              <a:sym typeface="Helvetica Neue"/>
            </a:endParaRPr>
          </a:p>
        </p:txBody>
      </p:sp>
      <p:pic>
        <p:nvPicPr>
          <p:cNvPr id="2" name="Afbeelding 1" descr="Afbeelding met Lettertype, Graphics, logo, tekst&#10;&#10;Automatisch gegenereerde beschrijving">
            <a:extLst>
              <a:ext uri="{FF2B5EF4-FFF2-40B4-BE49-F238E27FC236}">
                <a16:creationId xmlns:a16="http://schemas.microsoft.com/office/drawing/2014/main" id="{5C6B607A-BD25-A117-6105-0B26777C383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descr="Afbeelding met transport, buitenshuis, watervoertuig, boot&#10;&#10;Automatisch gegenereerde beschrijving">
            <a:extLst>
              <a:ext uri="{FF2B5EF4-FFF2-40B4-BE49-F238E27FC236}">
                <a16:creationId xmlns:a16="http://schemas.microsoft.com/office/drawing/2014/main" id="{712C4C43-78EF-E4FF-69F6-E16A96B903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7" name="Picture 6" descr="Afbeelding met buitenshuis, raam, hemel, gebouw&#10;&#10;Automatisch gegenereerde beschrijving">
            <a:extLst>
              <a:ext uri="{FF2B5EF4-FFF2-40B4-BE49-F238E27FC236}">
                <a16:creationId xmlns:a16="http://schemas.microsoft.com/office/drawing/2014/main" id="{D49E1DFF-22EE-2085-B1D3-4681DCEDAC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22233" y="10"/>
            <a:ext cx="6569767"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12" name="Afbeelding 11" descr="Afbeelding met buitenshuis, zwart-wit, begrafenis, plant&#10;&#10;Automatisch gegenereerde beschrijving">
            <a:extLst>
              <a:ext uri="{FF2B5EF4-FFF2-40B4-BE49-F238E27FC236}">
                <a16:creationId xmlns:a16="http://schemas.microsoft.com/office/drawing/2014/main" id="{812B4448-3B50-604C-36D4-5D38874C0FE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10" name="Afbeelding 9" descr="Afbeelding met buitenshuis, hemel, persoon, graafmachine&#10;&#10;Automatisch gegenereerde beschrijving">
            <a:extLst>
              <a:ext uri="{FF2B5EF4-FFF2-40B4-BE49-F238E27FC236}">
                <a16:creationId xmlns:a16="http://schemas.microsoft.com/office/drawing/2014/main" id="{802A1B45-9622-D9EF-36BB-5DAD8135BEE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 y="3106464"/>
            <a:ext cx="6209555"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pic>
        <p:nvPicPr>
          <p:cNvPr id="13" name="Afbeelding 12" descr="Afbeelding met Lettertype, Graphics, logo, tekst&#10;&#10;Automatisch gegenereerde beschrijving">
            <a:extLst>
              <a:ext uri="{FF2B5EF4-FFF2-40B4-BE49-F238E27FC236}">
                <a16:creationId xmlns:a16="http://schemas.microsoft.com/office/drawing/2014/main" id="{AA320191-5166-3C87-E04B-610290C4D03F}"/>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14" name="Tekstvak 13">
            <a:extLst>
              <a:ext uri="{FF2B5EF4-FFF2-40B4-BE49-F238E27FC236}">
                <a16:creationId xmlns:a16="http://schemas.microsoft.com/office/drawing/2014/main" id="{3FE8014F-C5B5-B963-E305-7479E6619A8B}"/>
              </a:ext>
            </a:extLst>
          </p:cNvPr>
          <p:cNvSpPr txBox="1"/>
          <p:nvPr/>
        </p:nvSpPr>
        <p:spPr>
          <a:xfrm>
            <a:off x="171891" y="6231383"/>
            <a:ext cx="1919115" cy="523220"/>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nl-NL" sz="2800" i="1" dirty="0">
                <a:latin typeface="Helvetica Neue" panose="020B0604020202020204" charset="0"/>
              </a:rPr>
              <a:t>Wat zie je?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extLst>
              <a:ext uri="{28A0092B-C50C-407E-A947-70E740481C1C}">
                <a14:useLocalDpi xmlns:a14="http://schemas.microsoft.com/office/drawing/2010/main"/>
              </a:ext>
            </a:extLst>
          </a:blip>
          <a:srcRect/>
          <a:stretch>
            <a:fillRect/>
          </a:stretch>
        </a:blipFill>
        <a:effectLst/>
      </p:bgPr>
    </p:bg>
    <p:spTree>
      <p:nvGrpSpPr>
        <p:cNvPr id="1" name="Shape 118"/>
        <p:cNvGrpSpPr/>
        <p:nvPr/>
      </p:nvGrpSpPr>
      <p:grpSpPr>
        <a:xfrm>
          <a:off x="0" y="0"/>
          <a:ext cx="0" cy="0"/>
          <a:chOff x="0" y="0"/>
          <a:chExt cx="0" cy="0"/>
        </a:xfrm>
      </p:grpSpPr>
      <p:sp>
        <p:nvSpPr>
          <p:cNvPr id="120" name="Google Shape;120;p12"/>
          <p:cNvSpPr txBox="1">
            <a:spLocks noGrp="1"/>
          </p:cNvSpPr>
          <p:nvPr>
            <p:ph idx="1"/>
          </p:nvPr>
        </p:nvSpPr>
        <p:spPr>
          <a:xfrm>
            <a:off x="1204331" y="1777974"/>
            <a:ext cx="4737094" cy="3728495"/>
          </a:xfrm>
          <a:prstGeom prst="rect">
            <a:avLst/>
          </a:prstGeom>
          <a:noFill/>
          <a:ln>
            <a:noFill/>
          </a:ln>
        </p:spPr>
        <p:txBody>
          <a:bodyPr spcFirstLastPara="1" wrap="square" lIns="91425" tIns="45700" rIns="91425" bIns="45700" anchor="t" anchorCtr="0">
            <a:noAutofit/>
          </a:bodyPr>
          <a:lstStyle/>
          <a:p>
            <a:pPr marL="228600" lvl="0" indent="-232409" algn="l" rtl="0">
              <a:lnSpc>
                <a:spcPct val="100000"/>
              </a:lnSpc>
              <a:spcBef>
                <a:spcPts val="1000"/>
              </a:spcBef>
              <a:spcAft>
                <a:spcPts val="0"/>
              </a:spcAft>
              <a:buClr>
                <a:schemeClr val="dk1"/>
              </a:buClr>
              <a:buSzPts val="2860"/>
              <a:buChar char="•"/>
            </a:pPr>
            <a:r>
              <a:rPr lang="nl-NL" sz="2400" dirty="0">
                <a:latin typeface="Helvetica Neue"/>
                <a:ea typeface="Helvetica Neue"/>
                <a:cs typeface="Helvetica Neue"/>
                <a:sym typeface="Helvetica Neue"/>
              </a:rPr>
              <a:t>1.835 doden</a:t>
            </a:r>
          </a:p>
          <a:p>
            <a:pPr marL="0" lvl="0" indent="0" algn="l" rtl="0">
              <a:lnSpc>
                <a:spcPct val="100000"/>
              </a:lnSpc>
              <a:spcBef>
                <a:spcPts val="1000"/>
              </a:spcBef>
              <a:spcAft>
                <a:spcPts val="0"/>
              </a:spcAft>
              <a:buClr>
                <a:schemeClr val="dk1"/>
              </a:buClr>
              <a:buSzPts val="2860"/>
              <a:buNone/>
            </a:pPr>
            <a:endParaRPr sz="2400" dirty="0">
              <a:latin typeface="Helvetica Neue"/>
              <a:ea typeface="Helvetica Neue"/>
              <a:cs typeface="Helvetica Neue"/>
              <a:sym typeface="Helvetica Neue"/>
            </a:endParaRPr>
          </a:p>
          <a:p>
            <a:pPr marL="228600" lvl="0" indent="-232409" algn="l" rtl="0">
              <a:lnSpc>
                <a:spcPct val="100000"/>
              </a:lnSpc>
              <a:spcBef>
                <a:spcPts val="1000"/>
              </a:spcBef>
              <a:spcAft>
                <a:spcPts val="0"/>
              </a:spcAft>
              <a:buClr>
                <a:schemeClr val="dk1"/>
              </a:buClr>
              <a:buSzPts val="2860"/>
              <a:buChar char="•"/>
            </a:pPr>
            <a:r>
              <a:rPr lang="nl-NL" sz="2400" dirty="0">
                <a:latin typeface="Helvetica Neue"/>
                <a:ea typeface="Helvetica Neue"/>
                <a:cs typeface="Helvetica Neue"/>
                <a:sym typeface="Helvetica Neue"/>
              </a:rPr>
              <a:t>72.000 mensen geëvacueerd</a:t>
            </a:r>
            <a:endParaRPr sz="2400" dirty="0">
              <a:latin typeface="Helvetica Neue"/>
              <a:ea typeface="Helvetica Neue"/>
              <a:cs typeface="Helvetica Neue"/>
              <a:sym typeface="Helvetica Neue"/>
            </a:endParaRPr>
          </a:p>
          <a:p>
            <a:pPr marL="228600" lvl="0" indent="0" algn="l" rtl="0">
              <a:lnSpc>
                <a:spcPct val="100000"/>
              </a:lnSpc>
              <a:spcBef>
                <a:spcPts val="1000"/>
              </a:spcBef>
              <a:spcAft>
                <a:spcPts val="0"/>
              </a:spcAft>
              <a:buNone/>
            </a:pPr>
            <a:r>
              <a:rPr lang="nl-NL" sz="2400" dirty="0">
                <a:latin typeface="Helvetica Neue"/>
                <a:ea typeface="Helvetica Neue"/>
                <a:cs typeface="Helvetica Neue"/>
                <a:sym typeface="Helvetica Neue"/>
              </a:rPr>
              <a:t> </a:t>
            </a:r>
            <a:endParaRPr sz="2400" dirty="0"/>
          </a:p>
          <a:p>
            <a:pPr marL="228600" lvl="0" indent="-232409" algn="l" rtl="0">
              <a:lnSpc>
                <a:spcPct val="100000"/>
              </a:lnSpc>
              <a:spcBef>
                <a:spcPts val="1000"/>
              </a:spcBef>
              <a:spcAft>
                <a:spcPts val="0"/>
              </a:spcAft>
              <a:buClr>
                <a:schemeClr val="dk1"/>
              </a:buClr>
              <a:buSzPts val="2860"/>
              <a:buChar char="•"/>
            </a:pPr>
            <a:r>
              <a:rPr lang="nl-NL" sz="2400" dirty="0">
                <a:latin typeface="Helvetica Neue"/>
                <a:ea typeface="Helvetica Neue"/>
                <a:cs typeface="Helvetica Neue"/>
                <a:sym typeface="Helvetica Neue"/>
              </a:rPr>
              <a:t>Tienduizenden gestorven dieren</a:t>
            </a:r>
            <a:endParaRPr sz="2400" dirty="0">
              <a:latin typeface="Helvetica Neue"/>
              <a:ea typeface="Helvetica Neue"/>
              <a:cs typeface="Helvetica Neue"/>
              <a:sym typeface="Helvetica Neue"/>
            </a:endParaRPr>
          </a:p>
          <a:p>
            <a:pPr marL="228600" lvl="0" indent="0" algn="l" rtl="0">
              <a:lnSpc>
                <a:spcPct val="100000"/>
              </a:lnSpc>
              <a:spcBef>
                <a:spcPts val="1000"/>
              </a:spcBef>
              <a:spcAft>
                <a:spcPts val="0"/>
              </a:spcAft>
              <a:buNone/>
            </a:pPr>
            <a:endParaRPr sz="2400" dirty="0">
              <a:latin typeface="Helvetica Neue"/>
              <a:ea typeface="Helvetica Neue"/>
              <a:cs typeface="Helvetica Neue"/>
              <a:sym typeface="Helvetica Neue"/>
            </a:endParaRPr>
          </a:p>
          <a:p>
            <a:pPr marL="228600" lvl="0" indent="-232409" algn="l" rtl="0">
              <a:lnSpc>
                <a:spcPct val="100000"/>
              </a:lnSpc>
              <a:spcBef>
                <a:spcPts val="1000"/>
              </a:spcBef>
              <a:spcAft>
                <a:spcPts val="0"/>
              </a:spcAft>
              <a:buClr>
                <a:schemeClr val="dk1"/>
              </a:buClr>
              <a:buSzPts val="2860"/>
              <a:buChar char="•"/>
            </a:pPr>
            <a:r>
              <a:rPr lang="nl-NL" sz="2400" dirty="0">
                <a:latin typeface="Helvetica Neue"/>
                <a:ea typeface="Helvetica Neue"/>
                <a:cs typeface="Helvetica Neue"/>
                <a:sym typeface="Helvetica Neue"/>
              </a:rPr>
              <a:t>4.500+ verwoeste huizen</a:t>
            </a:r>
            <a:endParaRPr sz="2400" dirty="0"/>
          </a:p>
          <a:p>
            <a:pPr marL="228600" lvl="0" indent="-50800" algn="l" rtl="0">
              <a:lnSpc>
                <a:spcPct val="70000"/>
              </a:lnSpc>
              <a:spcBef>
                <a:spcPts val="1000"/>
              </a:spcBef>
              <a:spcAft>
                <a:spcPts val="0"/>
              </a:spcAft>
              <a:buClr>
                <a:schemeClr val="dk1"/>
              </a:buClr>
              <a:buSzPts val="1960"/>
              <a:buNone/>
            </a:pPr>
            <a:endParaRPr sz="2860" dirty="0">
              <a:latin typeface="Helvetica Neue"/>
              <a:ea typeface="Helvetica Neue"/>
              <a:cs typeface="Helvetica Neue"/>
              <a:sym typeface="Helvetica Neue"/>
            </a:endParaRPr>
          </a:p>
          <a:p>
            <a:pPr marL="228600" lvl="0" indent="-50800" algn="l" rtl="0">
              <a:lnSpc>
                <a:spcPct val="70000"/>
              </a:lnSpc>
              <a:spcBef>
                <a:spcPts val="1000"/>
              </a:spcBef>
              <a:spcAft>
                <a:spcPts val="0"/>
              </a:spcAft>
              <a:buClr>
                <a:schemeClr val="dk1"/>
              </a:buClr>
              <a:buSzPts val="1960"/>
              <a:buNone/>
            </a:pPr>
            <a:endParaRPr sz="2860" dirty="0">
              <a:latin typeface="Helvetica Neue"/>
              <a:ea typeface="Helvetica Neue"/>
              <a:cs typeface="Helvetica Neue"/>
              <a:sym typeface="Helvetica Neue"/>
            </a:endParaRPr>
          </a:p>
          <a:p>
            <a:pPr marL="228600" lvl="0" indent="-50800" algn="l" rtl="0">
              <a:lnSpc>
                <a:spcPct val="70000"/>
              </a:lnSpc>
              <a:spcBef>
                <a:spcPts val="1000"/>
              </a:spcBef>
              <a:spcAft>
                <a:spcPts val="0"/>
              </a:spcAft>
              <a:buClr>
                <a:schemeClr val="dk1"/>
              </a:buClr>
              <a:buSzPts val="1960"/>
              <a:buNone/>
            </a:pPr>
            <a:endParaRPr sz="2860" dirty="0">
              <a:latin typeface="Helvetica Neue"/>
              <a:ea typeface="Helvetica Neue"/>
              <a:cs typeface="Helvetica Neue"/>
              <a:sym typeface="Helvetica Neue"/>
            </a:endParaRPr>
          </a:p>
        </p:txBody>
      </p:sp>
      <p:sp>
        <p:nvSpPr>
          <p:cNvPr id="121" name="Google Shape;121;p12"/>
          <p:cNvSpPr txBox="1"/>
          <p:nvPr/>
        </p:nvSpPr>
        <p:spPr>
          <a:xfrm>
            <a:off x="6250577" y="1777974"/>
            <a:ext cx="5034457" cy="2672496"/>
          </a:xfrm>
          <a:prstGeom prst="rect">
            <a:avLst/>
          </a:prstGeom>
          <a:noFill/>
          <a:ln>
            <a:noFill/>
          </a:ln>
        </p:spPr>
        <p:txBody>
          <a:bodyPr spcFirstLastPara="1" wrap="square" lIns="91425" tIns="91425" rIns="91425" bIns="91425" anchor="t" anchorCtr="0">
            <a:spAutoFit/>
          </a:bodyPr>
          <a:lstStyle/>
          <a:p>
            <a:pPr marL="228600" lvl="0" indent="-228600" algn="l" rtl="0">
              <a:spcBef>
                <a:spcPts val="1000"/>
              </a:spcBef>
              <a:spcAft>
                <a:spcPts val="0"/>
              </a:spcAft>
              <a:buClr>
                <a:schemeClr val="dk1"/>
              </a:buClr>
              <a:buSzPts val="2800"/>
              <a:buChar char="•"/>
            </a:pPr>
            <a:r>
              <a:rPr lang="nl-NL" sz="2400" dirty="0">
                <a:solidFill>
                  <a:schemeClr val="tx1">
                    <a:lumMod val="75000"/>
                    <a:lumOff val="25000"/>
                  </a:schemeClr>
                </a:solidFill>
                <a:latin typeface="Helvetica Neue"/>
                <a:ea typeface="Helvetica Neue"/>
                <a:cs typeface="Helvetica Neue"/>
                <a:sym typeface="Helvetica Neue"/>
              </a:rPr>
              <a:t>150.000ha grond overstroomd</a:t>
            </a:r>
            <a:endParaRPr sz="2400" dirty="0">
              <a:solidFill>
                <a:schemeClr val="tx1">
                  <a:lumMod val="75000"/>
                  <a:lumOff val="25000"/>
                </a:schemeClr>
              </a:solidFill>
              <a:latin typeface="Helvetica Neue"/>
              <a:ea typeface="Helvetica Neue"/>
              <a:cs typeface="Helvetica Neue"/>
              <a:sym typeface="Helvetica Neue"/>
            </a:endParaRPr>
          </a:p>
          <a:p>
            <a:pPr marL="228600" lvl="0" indent="0" algn="l" rtl="0">
              <a:spcBef>
                <a:spcPts val="1000"/>
              </a:spcBef>
              <a:spcAft>
                <a:spcPts val="0"/>
              </a:spcAft>
              <a:buNone/>
            </a:pPr>
            <a:endParaRPr sz="2400" dirty="0">
              <a:solidFill>
                <a:schemeClr val="tx1">
                  <a:lumMod val="75000"/>
                  <a:lumOff val="25000"/>
                </a:schemeClr>
              </a:solidFill>
              <a:latin typeface="Helvetica Neue"/>
              <a:ea typeface="Helvetica Neue"/>
              <a:cs typeface="Helvetica Neue"/>
              <a:sym typeface="Helvetica Neue"/>
            </a:endParaRPr>
          </a:p>
          <a:p>
            <a:pPr marL="228600" lvl="0" indent="-228600" algn="l" rtl="0">
              <a:spcBef>
                <a:spcPts val="1000"/>
              </a:spcBef>
              <a:spcAft>
                <a:spcPts val="0"/>
              </a:spcAft>
              <a:buClr>
                <a:schemeClr val="dk1"/>
              </a:buClr>
              <a:buSzPts val="2800"/>
              <a:buChar char="•"/>
            </a:pPr>
            <a:r>
              <a:rPr lang="nl-NL" sz="2400" dirty="0">
                <a:solidFill>
                  <a:schemeClr val="tx1">
                    <a:lumMod val="75000"/>
                    <a:lumOff val="25000"/>
                  </a:schemeClr>
                </a:solidFill>
                <a:latin typeface="Helvetica Neue"/>
                <a:ea typeface="Helvetica Neue"/>
                <a:cs typeface="Helvetica Neue"/>
                <a:sym typeface="Helvetica Neue"/>
              </a:rPr>
              <a:t>1.5 miljard gulden schade</a:t>
            </a:r>
            <a:endParaRPr sz="2400" dirty="0">
              <a:solidFill>
                <a:schemeClr val="tx1">
                  <a:lumMod val="75000"/>
                  <a:lumOff val="25000"/>
                </a:schemeClr>
              </a:solidFill>
              <a:latin typeface="Helvetica Neue"/>
              <a:ea typeface="Helvetica Neue"/>
              <a:cs typeface="Helvetica Neue"/>
              <a:sym typeface="Helvetica Neue"/>
            </a:endParaRPr>
          </a:p>
          <a:p>
            <a:pPr marL="228600" lvl="0" indent="0" algn="l" rtl="0">
              <a:spcBef>
                <a:spcPts val="1000"/>
              </a:spcBef>
              <a:spcAft>
                <a:spcPts val="0"/>
              </a:spcAft>
              <a:buNone/>
            </a:pPr>
            <a:endParaRPr sz="2400" dirty="0">
              <a:solidFill>
                <a:schemeClr val="tx1">
                  <a:lumMod val="75000"/>
                  <a:lumOff val="25000"/>
                </a:schemeClr>
              </a:solidFill>
              <a:latin typeface="Helvetica Neue"/>
              <a:ea typeface="Helvetica Neue"/>
              <a:cs typeface="Helvetica Neue"/>
              <a:sym typeface="Helvetica Neue"/>
            </a:endParaRPr>
          </a:p>
          <a:p>
            <a:pPr marL="228600" lvl="0" indent="-228600" algn="l" rtl="0">
              <a:spcBef>
                <a:spcPts val="1000"/>
              </a:spcBef>
              <a:spcAft>
                <a:spcPts val="0"/>
              </a:spcAft>
              <a:buClr>
                <a:schemeClr val="dk1"/>
              </a:buClr>
              <a:buSzPts val="2800"/>
              <a:buChar char="•"/>
            </a:pPr>
            <a:r>
              <a:rPr lang="nl-NL" sz="2400" dirty="0">
                <a:solidFill>
                  <a:schemeClr val="tx1">
                    <a:lumMod val="75000"/>
                    <a:lumOff val="25000"/>
                  </a:schemeClr>
                </a:solidFill>
                <a:latin typeface="Helvetica Neue"/>
                <a:ea typeface="Helvetica Neue"/>
                <a:cs typeface="Helvetica Neue"/>
                <a:sym typeface="Helvetica Neue"/>
              </a:rPr>
              <a:t>Binnen- en buitenlandse hulpacties</a:t>
            </a:r>
            <a:endParaRPr sz="2400" dirty="0">
              <a:solidFill>
                <a:schemeClr val="tx1">
                  <a:lumMod val="75000"/>
                  <a:lumOff val="25000"/>
                </a:schemeClr>
              </a:solidFill>
              <a:latin typeface="Calibri"/>
              <a:ea typeface="Calibri"/>
              <a:cs typeface="Calibri"/>
              <a:sym typeface="Calibri"/>
            </a:endParaRPr>
          </a:p>
        </p:txBody>
      </p:sp>
      <p:sp>
        <p:nvSpPr>
          <p:cNvPr id="122" name="Google Shape;122;p12"/>
          <p:cNvSpPr txBox="1"/>
          <p:nvPr/>
        </p:nvSpPr>
        <p:spPr>
          <a:xfrm>
            <a:off x="655504" y="5629133"/>
            <a:ext cx="11108741" cy="6279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nl-NL" sz="3200" b="1" dirty="0">
                <a:solidFill>
                  <a:schemeClr val="dk1"/>
                </a:solidFill>
                <a:latin typeface="Helvetica Neue"/>
                <a:ea typeface="Helvetica Neue"/>
                <a:cs typeface="Helvetica Neue"/>
                <a:sym typeface="Helvetica Neue"/>
              </a:rPr>
              <a:t>De grootste natuurramp van de twintigste eeuw in Nederland</a:t>
            </a:r>
            <a:endParaRPr sz="200" b="1" dirty="0"/>
          </a:p>
        </p:txBody>
      </p:sp>
      <p:pic>
        <p:nvPicPr>
          <p:cNvPr id="2" name="Afbeelding 1" descr="Afbeelding met Lettertype, Graphics, logo, tekst&#10;&#10;Automatisch gegenereerde beschrijving">
            <a:extLst>
              <a:ext uri="{FF2B5EF4-FFF2-40B4-BE49-F238E27FC236}">
                <a16:creationId xmlns:a16="http://schemas.microsoft.com/office/drawing/2014/main" id="{C3B77883-A752-4F54-CA07-8724D6C75B3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
        <p:nvSpPr>
          <p:cNvPr id="4" name="Google Shape;133;g2ba7b3e2304_0_5">
            <a:extLst>
              <a:ext uri="{FF2B5EF4-FFF2-40B4-BE49-F238E27FC236}">
                <a16:creationId xmlns:a16="http://schemas.microsoft.com/office/drawing/2014/main" id="{1F50807F-CA4F-1CEF-494E-540E3284DD40}"/>
              </a:ext>
            </a:extLst>
          </p:cNvPr>
          <p:cNvSpPr txBox="1">
            <a:spLocks/>
          </p:cNvSpPr>
          <p:nvPr/>
        </p:nvSpPr>
        <p:spPr>
          <a:xfrm>
            <a:off x="1097280" y="286603"/>
            <a:ext cx="10058400" cy="1450757"/>
          </a:xfrm>
          <a:prstGeom prst="rect">
            <a:avLst/>
          </a:prstGeom>
          <a:noFill/>
          <a:ln>
            <a:noFill/>
          </a:ln>
        </p:spPr>
        <p:txBody>
          <a:bodyPr spcFirstLastPara="1" vert="horz" wrap="square" lIns="91425" tIns="45700" rIns="91425" bIns="45700" rtlCol="0" anchor="ctr" anchorCtr="0">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0"/>
              </a:spcBef>
              <a:buClr>
                <a:schemeClr val="dk1"/>
              </a:buClr>
              <a:buSzPts val="4400"/>
              <a:buFont typeface="Calibri"/>
              <a:buNone/>
            </a:pPr>
            <a:r>
              <a:rPr lang="nl-NL" b="1" dirty="0" err="1">
                <a:latin typeface="Helvetica Neue"/>
                <a:ea typeface="Helvetica Neue"/>
                <a:cs typeface="Helvetica Neue"/>
                <a:sym typeface="Helvetica Neue"/>
              </a:rPr>
              <a:t>Kortetermijngevolgen</a:t>
            </a:r>
            <a:endParaRPr lang="nl-NL" b="1" dirty="0">
              <a:latin typeface="Helvetica Neue" panose="020B060402020202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0000"/>
            <a:lum/>
            <a:extLst>
              <a:ext uri="{28A0092B-C50C-407E-A947-70E740481C1C}">
                <a14:useLocalDpi xmlns:a14="http://schemas.microsoft.com/office/drawing/2010/main"/>
              </a:ext>
            </a:extLst>
          </a:blip>
          <a:srcRect/>
          <a:stretch>
            <a:fillRect/>
          </a:stretch>
        </a:blipFill>
        <a:effectLst/>
      </p:bgPr>
    </p:bg>
    <p:spTree>
      <p:nvGrpSpPr>
        <p:cNvPr id="1" name="Shape 132"/>
        <p:cNvGrpSpPr/>
        <p:nvPr/>
      </p:nvGrpSpPr>
      <p:grpSpPr>
        <a:xfrm>
          <a:off x="0" y="0"/>
          <a:ext cx="0" cy="0"/>
          <a:chOff x="0" y="0"/>
          <a:chExt cx="0" cy="0"/>
        </a:xfrm>
      </p:grpSpPr>
      <p:sp>
        <p:nvSpPr>
          <p:cNvPr id="133" name="Google Shape;133;g2ba7b3e2304_0_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nl-NL" b="1" dirty="0">
                <a:latin typeface="Helvetica Neue" panose="020B0604020202020204" charset="0"/>
              </a:rPr>
              <a:t>Leerdoelen van de opdrachten</a:t>
            </a:r>
            <a:endParaRPr b="1" dirty="0">
              <a:latin typeface="Helvetica Neue" panose="020B0604020202020204" charset="0"/>
            </a:endParaRPr>
          </a:p>
        </p:txBody>
      </p:sp>
      <p:sp>
        <p:nvSpPr>
          <p:cNvPr id="134" name="Google Shape;134;g2ba7b3e2304_0_5"/>
          <p:cNvSpPr txBox="1">
            <a:spLocks noGrp="1"/>
          </p:cNvSpPr>
          <p:nvPr>
            <p:ph idx="1"/>
          </p:nvPr>
        </p:nvSpPr>
        <p:spPr>
          <a:xfrm>
            <a:off x="1097280" y="1845734"/>
            <a:ext cx="10058400" cy="301619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1000"/>
              </a:spcBef>
              <a:spcAft>
                <a:spcPts val="0"/>
              </a:spcAft>
              <a:buClr>
                <a:schemeClr val="dk1"/>
              </a:buClr>
              <a:buSzPts val="2800"/>
              <a:buFont typeface="Calibri"/>
              <a:buAutoNum type="arabicPeriod"/>
            </a:pPr>
            <a:r>
              <a:rPr lang="nl-NL" dirty="0">
                <a:latin typeface="Helvetica Neue" panose="020B0604020202020204" charset="0"/>
              </a:rPr>
              <a:t>Je kan foto’s beschrijven en in hun context plaatsen.</a:t>
            </a:r>
          </a:p>
          <a:p>
            <a:pPr marL="457200" lvl="0" indent="-457200" algn="l" rtl="0">
              <a:lnSpc>
                <a:spcPct val="90000"/>
              </a:lnSpc>
              <a:spcBef>
                <a:spcPts val="1000"/>
              </a:spcBef>
              <a:spcAft>
                <a:spcPts val="0"/>
              </a:spcAft>
              <a:buClr>
                <a:schemeClr val="dk1"/>
              </a:buClr>
              <a:buSzPts val="2800"/>
              <a:buFont typeface="Calibri"/>
              <a:buAutoNum type="arabicPeriod"/>
            </a:pPr>
            <a:endParaRPr lang="nl-NL" dirty="0">
              <a:latin typeface="Helvetica Neue" panose="020B0604020202020204" charset="0"/>
            </a:endParaRPr>
          </a:p>
          <a:p>
            <a:pPr marL="457200" lvl="0" indent="-457200" algn="l" rtl="0">
              <a:lnSpc>
                <a:spcPct val="90000"/>
              </a:lnSpc>
              <a:spcBef>
                <a:spcPts val="1000"/>
              </a:spcBef>
              <a:spcAft>
                <a:spcPts val="0"/>
              </a:spcAft>
              <a:buClr>
                <a:schemeClr val="dk1"/>
              </a:buClr>
              <a:buSzPts val="2800"/>
              <a:buFont typeface="Calibri"/>
              <a:buAutoNum type="arabicPeriod"/>
            </a:pPr>
            <a:r>
              <a:rPr lang="nl-NL" dirty="0">
                <a:latin typeface="Helvetica Neue" panose="020B0604020202020204" charset="0"/>
              </a:rPr>
              <a:t>Je kan de bruikbaarheid, representativiteit en betrouwbaarheid van foto's beoordelen.</a:t>
            </a:r>
          </a:p>
          <a:p>
            <a:pPr marL="457200" lvl="0" indent="-457200" algn="l" rtl="0">
              <a:lnSpc>
                <a:spcPct val="90000"/>
              </a:lnSpc>
              <a:spcBef>
                <a:spcPts val="1000"/>
              </a:spcBef>
              <a:spcAft>
                <a:spcPts val="0"/>
              </a:spcAft>
              <a:buClr>
                <a:schemeClr val="dk1"/>
              </a:buClr>
              <a:buSzPts val="2800"/>
              <a:buFont typeface="Calibri"/>
              <a:buAutoNum type="arabicPeriod"/>
            </a:pPr>
            <a:endParaRPr lang="nl-NL" dirty="0">
              <a:latin typeface="Helvetica Neue" panose="020B0604020202020204" charset="0"/>
            </a:endParaRPr>
          </a:p>
          <a:p>
            <a:pPr marL="457200" lvl="0" indent="-457200" algn="l" rtl="0">
              <a:lnSpc>
                <a:spcPct val="90000"/>
              </a:lnSpc>
              <a:spcBef>
                <a:spcPts val="1000"/>
              </a:spcBef>
              <a:spcAft>
                <a:spcPts val="0"/>
              </a:spcAft>
              <a:buClr>
                <a:schemeClr val="dk1"/>
              </a:buClr>
              <a:buSzPts val="2800"/>
              <a:buFont typeface="Calibri"/>
              <a:buAutoNum type="arabicPeriod"/>
            </a:pPr>
            <a:r>
              <a:rPr lang="nl-NL" dirty="0">
                <a:latin typeface="Helvetica Neue" panose="020B0604020202020204" charset="0"/>
              </a:rPr>
              <a:t>Je kan een beeld vormen van de Watersnoodramp op basis van historische bronnen</a:t>
            </a:r>
            <a:endParaRPr dirty="0">
              <a:latin typeface="Helvetica Neue" panose="020B0604020202020204" charset="0"/>
            </a:endParaRPr>
          </a:p>
        </p:txBody>
      </p:sp>
      <p:pic>
        <p:nvPicPr>
          <p:cNvPr id="2" name="Afbeelding 1" descr="Afbeelding met Lettertype, Graphics, logo, tekst&#10;&#10;Automatisch gegenereerde beschrijving">
            <a:extLst>
              <a:ext uri="{FF2B5EF4-FFF2-40B4-BE49-F238E27FC236}">
                <a16:creationId xmlns:a16="http://schemas.microsoft.com/office/drawing/2014/main" id="{7D99EC00-6090-0944-90A4-3F8E184D4EC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874" y="66484"/>
            <a:ext cx="1189212" cy="6924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3"/>
          <p:cNvSpPr txBox="1">
            <a:spLocks noGrp="1"/>
          </p:cNvSpPr>
          <p:nvPr>
            <p:ph type="title"/>
          </p:nvPr>
        </p:nvSpPr>
        <p:spPr>
          <a:xfrm>
            <a:off x="890337" y="1159726"/>
            <a:ext cx="4419839" cy="304651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000"/>
              <a:buFont typeface="Calibri"/>
              <a:buNone/>
            </a:pPr>
            <a:r>
              <a:rPr lang="nl-NL" sz="5000" b="1" dirty="0"/>
              <a:t>Opdracht 1:</a:t>
            </a:r>
            <a:r>
              <a:rPr lang="nl-NL" sz="5000" dirty="0"/>
              <a:t> </a:t>
            </a:r>
            <a:r>
              <a:rPr lang="nl-NL" sz="5000" b="1" dirty="0"/>
              <a:t>Werken met foto’s als historische bron</a:t>
            </a:r>
            <a:endParaRPr sz="5000" b="1" dirty="0"/>
          </a:p>
        </p:txBody>
      </p:sp>
      <p:sp>
        <p:nvSpPr>
          <p:cNvPr id="141" name="Google Shape;141;p13"/>
          <p:cNvSpPr txBox="1">
            <a:spLocks noGrp="1"/>
          </p:cNvSpPr>
          <p:nvPr>
            <p:ph idx="1"/>
          </p:nvPr>
        </p:nvSpPr>
        <p:spPr>
          <a:xfrm>
            <a:off x="890338" y="4636008"/>
            <a:ext cx="4010845" cy="1572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nl-NL" sz="2400" dirty="0"/>
              <a:t>Hoeveel informatie moet je over een foto hebben om deze als bron te kunnen gebruiken?</a:t>
            </a:r>
            <a:endParaRPr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3"/>
          <p:cNvSpPr txBox="1">
            <a:spLocks noGrp="1"/>
          </p:cNvSpPr>
          <p:nvPr>
            <p:ph type="title"/>
          </p:nvPr>
        </p:nvSpPr>
        <p:spPr>
          <a:xfrm>
            <a:off x="890337" y="1204332"/>
            <a:ext cx="4419839" cy="3001908"/>
          </a:xfrm>
          <a:prstGeom prst="rect">
            <a:avLst/>
          </a:prstGeom>
          <a:noFill/>
          <a:ln>
            <a:noFill/>
          </a:ln>
        </p:spPr>
        <p:txBody>
          <a:bodyPr spcFirstLastPara="1" wrap="square" lIns="91425" tIns="45700" rIns="91425" bIns="45700" anchor="b" anchorCtr="0">
            <a:normAutofit/>
          </a:bodyPr>
          <a:lstStyle/>
          <a:p>
            <a:pPr lvl="0">
              <a:lnSpc>
                <a:spcPct val="90000"/>
              </a:lnSpc>
              <a:spcBef>
                <a:spcPts val="0"/>
              </a:spcBef>
              <a:buClr>
                <a:schemeClr val="dk1"/>
              </a:buClr>
              <a:buSzPts val="5000"/>
            </a:pPr>
            <a:r>
              <a:rPr lang="nl-NL" sz="5000" b="1" dirty="0"/>
              <a:t>Opdracht 2:</a:t>
            </a:r>
            <a:br>
              <a:rPr lang="nl-NL" sz="5000" b="1" dirty="0"/>
            </a:br>
            <a:r>
              <a:rPr lang="nl-NL" sz="5000" b="1" dirty="0">
                <a:ea typeface="Calibri"/>
                <a:cs typeface="Calibri"/>
                <a:sym typeface="Calibri"/>
              </a:rPr>
              <a:t>De waarde van foto´s als historische bron</a:t>
            </a:r>
            <a:endParaRPr sz="5000" b="1" dirty="0"/>
          </a:p>
        </p:txBody>
      </p:sp>
      <p:sp>
        <p:nvSpPr>
          <p:cNvPr id="141" name="Google Shape;141;p13"/>
          <p:cNvSpPr txBox="1">
            <a:spLocks noGrp="1"/>
          </p:cNvSpPr>
          <p:nvPr>
            <p:ph idx="1"/>
          </p:nvPr>
        </p:nvSpPr>
        <p:spPr>
          <a:xfrm>
            <a:off x="890338" y="4636008"/>
            <a:ext cx="4010845" cy="157276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nl-NL" sz="2400" dirty="0">
                <a:latin typeface="Calibri"/>
                <a:ea typeface="Calibri"/>
                <a:cs typeface="Calibri"/>
                <a:sym typeface="Calibri"/>
              </a:rPr>
              <a:t>Welke waarde heeft de foto </a:t>
            </a:r>
            <a:r>
              <a:rPr lang="nl-NL" sz="2400" i="1" dirty="0">
                <a:latin typeface="Calibri"/>
                <a:ea typeface="Calibri"/>
                <a:cs typeface="Calibri"/>
                <a:sym typeface="Calibri"/>
              </a:rPr>
              <a:t>Moeder en kind</a:t>
            </a:r>
            <a:r>
              <a:rPr lang="nl-NL" sz="2400" dirty="0">
                <a:latin typeface="Calibri"/>
                <a:ea typeface="Calibri"/>
                <a:cs typeface="Calibri"/>
                <a:sym typeface="Calibri"/>
              </a:rPr>
              <a:t> als historische bron?</a:t>
            </a:r>
          </a:p>
          <a:p>
            <a:pPr marL="228600" lvl="0" indent="-114300" algn="l" rtl="0">
              <a:lnSpc>
                <a:spcPct val="90000"/>
              </a:lnSpc>
              <a:spcBef>
                <a:spcPts val="1000"/>
              </a:spcBef>
              <a:spcAft>
                <a:spcPts val="0"/>
              </a:spcAft>
              <a:buClr>
                <a:schemeClr val="dk1"/>
              </a:buClr>
              <a:buSzPts val="1800"/>
              <a:buNone/>
            </a:pPr>
            <a:endParaRPr lang="nl-NL"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extLst>
      <p:ext uri="{BB962C8B-B14F-4D97-AF65-F5344CB8AC3E}">
        <p14:creationId xmlns:p14="http://schemas.microsoft.com/office/powerpoint/2010/main" val="25107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3"/>
          <p:cNvSpPr txBox="1">
            <a:spLocks noGrp="1"/>
          </p:cNvSpPr>
          <p:nvPr>
            <p:ph type="title"/>
          </p:nvPr>
        </p:nvSpPr>
        <p:spPr>
          <a:xfrm>
            <a:off x="890337" y="1862254"/>
            <a:ext cx="4419839" cy="2343986"/>
          </a:xfrm>
          <a:prstGeom prst="rect">
            <a:avLst/>
          </a:prstGeom>
          <a:noFill/>
          <a:ln>
            <a:noFill/>
          </a:ln>
        </p:spPr>
        <p:txBody>
          <a:bodyPr spcFirstLastPara="1" wrap="square" lIns="91425" tIns="45700" rIns="91425" bIns="45700" anchor="b" anchorCtr="0">
            <a:normAutofit/>
          </a:bodyPr>
          <a:lstStyle/>
          <a:p>
            <a:pPr lvl="0">
              <a:lnSpc>
                <a:spcPct val="90000"/>
              </a:lnSpc>
              <a:spcBef>
                <a:spcPts val="0"/>
              </a:spcBef>
              <a:buClr>
                <a:schemeClr val="dk1"/>
              </a:buClr>
              <a:buSzPts val="5000"/>
            </a:pPr>
            <a:r>
              <a:rPr lang="nl-NL" sz="5000" b="1" dirty="0"/>
              <a:t>Opdracht 3: Onderzoek naar iconische foto’s</a:t>
            </a:r>
            <a:endParaRPr sz="5000" b="1" dirty="0"/>
          </a:p>
        </p:txBody>
      </p:sp>
      <p:sp>
        <p:nvSpPr>
          <p:cNvPr id="141" name="Google Shape;141;p13"/>
          <p:cNvSpPr txBox="1">
            <a:spLocks noGrp="1"/>
          </p:cNvSpPr>
          <p:nvPr>
            <p:ph idx="1"/>
          </p:nvPr>
        </p:nvSpPr>
        <p:spPr>
          <a:xfrm>
            <a:off x="890338" y="4636008"/>
            <a:ext cx="4010845" cy="119786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nl-NL" sz="2400" dirty="0">
                <a:latin typeface="Calibri"/>
                <a:ea typeface="Calibri"/>
                <a:cs typeface="Calibri"/>
                <a:sym typeface="Calibri"/>
              </a:rPr>
              <a:t>Voldoet de foto </a:t>
            </a:r>
            <a:r>
              <a:rPr lang="nl-NL" sz="2400" i="1" dirty="0">
                <a:latin typeface="Calibri"/>
                <a:ea typeface="Calibri"/>
                <a:cs typeface="Calibri"/>
                <a:sym typeface="Calibri"/>
              </a:rPr>
              <a:t>Moeder en kind</a:t>
            </a:r>
            <a:r>
              <a:rPr lang="nl-NL" sz="2400" dirty="0">
                <a:latin typeface="Calibri"/>
                <a:ea typeface="Calibri"/>
                <a:cs typeface="Calibri"/>
                <a:sym typeface="Calibri"/>
              </a:rPr>
              <a:t> aan de kenmerken van een iconische foto?</a:t>
            </a:r>
            <a:endParaRPr lang="nl-NL" sz="2400" dirty="0"/>
          </a:p>
        </p:txBody>
      </p:sp>
      <p:sp>
        <p:nvSpPr>
          <p:cNvPr id="142" name="Google Shape;142;p13"/>
          <p:cNvSpPr/>
          <p:nvPr/>
        </p:nvSpPr>
        <p:spPr>
          <a:xfrm>
            <a:off x="890338" y="4409267"/>
            <a:ext cx="3474720" cy="18288"/>
          </a:xfrm>
          <a:custGeom>
            <a:avLst/>
            <a:gdLst/>
            <a:ahLst/>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3"/>
          <p:cNvPicPr preferRelativeResize="0"/>
          <p:nvPr/>
        </p:nvPicPr>
        <p:blipFill>
          <a:blip r:embed="rId3" cstate="print">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extLst>
      <p:ext uri="{BB962C8B-B14F-4D97-AF65-F5344CB8AC3E}">
        <p14:creationId xmlns:p14="http://schemas.microsoft.com/office/powerpoint/2010/main" val="196363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1">
                                            <p:txEl>
                                              <p:pRg st="0" end="0"/>
                                            </p:txEl>
                                          </p:spTgt>
                                        </p:tgtEl>
                                        <p:attrNameLst>
                                          <p:attrName>style.visibility</p:attrName>
                                        </p:attrNameLst>
                                      </p:cBhvr>
                                      <p:to>
                                        <p:strVal val="visible"/>
                                      </p:to>
                                    </p:set>
                                    <p:animEffect transition="in" filter="fade">
                                      <p:cBhvr>
                                        <p:cTn id="7" dur="750"/>
                                        <p:tgtEl>
                                          <p:spTgt spid="1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theme/theme1.xml><?xml version="1.0" encoding="utf-8"?>
<a:theme xmlns:a="http://schemas.openxmlformats.org/drawingml/2006/main" name="Terugblik">
  <a:themeElements>
    <a:clrScheme name="Aangepast 2">
      <a:dk1>
        <a:srgbClr val="000000"/>
      </a:dk1>
      <a:lt1>
        <a:sysClr val="window" lastClr="FFFFFF"/>
      </a:lt1>
      <a:dk2>
        <a:srgbClr val="637052"/>
      </a:dk2>
      <a:lt2>
        <a:srgbClr val="CCDDEA"/>
      </a:lt2>
      <a:accent1>
        <a:srgbClr val="D9EBF8"/>
      </a:accent1>
      <a:accent2>
        <a:srgbClr val="007BC7"/>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110</TotalTime>
  <Words>529</Words>
  <Application>Microsoft Office PowerPoint</Application>
  <PresentationFormat>Breedbeeld</PresentationFormat>
  <Paragraphs>73</Paragraphs>
  <Slides>10</Slides>
  <Notes>10</Notes>
  <HiddenSlides>0</HiddenSlides>
  <MMClips>1</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Calibri Light</vt:lpstr>
      <vt:lpstr>Arial</vt:lpstr>
      <vt:lpstr>Helvetica Neue</vt:lpstr>
      <vt:lpstr>FedraSansMedium</vt:lpstr>
      <vt:lpstr>Calibri</vt:lpstr>
      <vt:lpstr>FFMarkWebProRegular</vt:lpstr>
      <vt:lpstr>Nunito</vt:lpstr>
      <vt:lpstr>Terugblik</vt:lpstr>
      <vt:lpstr>De Watersnoodramp</vt:lpstr>
      <vt:lpstr>PowerPoint-presentatie</vt:lpstr>
      <vt:lpstr>De media in het rampgebied</vt:lpstr>
      <vt:lpstr>PowerPoint-presentatie</vt:lpstr>
      <vt:lpstr>PowerPoint-presentatie</vt:lpstr>
      <vt:lpstr>Leerdoelen van de opdrachten</vt:lpstr>
      <vt:lpstr>Opdracht 1: Werken met foto’s als historische bron</vt:lpstr>
      <vt:lpstr>Opdracht 2: De waarde van foto´s als historische bron</vt:lpstr>
      <vt:lpstr>Opdracht 3: Onderzoek naar iconische foto’s</vt:lpstr>
      <vt:lpstr>Opdracht 4: een Verhaal schrijven aan de hand van een foto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1953 de Watersnoodramp</dc:title>
  <dc:creator>Lagoutte , Nathalie</dc:creator>
  <cp:lastModifiedBy>Feliks, Tim</cp:lastModifiedBy>
  <cp:revision>13</cp:revision>
  <dcterms:created xsi:type="dcterms:W3CDTF">2023-11-30T16:29:58Z</dcterms:created>
  <dcterms:modified xsi:type="dcterms:W3CDTF">2024-04-03T09:10:47Z</dcterms:modified>
</cp:coreProperties>
</file>